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  <p:sldMasterId id="2147483671" r:id="rId2"/>
    <p:sldMasterId id="2147483678" r:id="rId3"/>
  </p:sldMasterIdLst>
  <p:notesMasterIdLst>
    <p:notesMasterId r:id="rId53"/>
  </p:notesMasterIdLst>
  <p:handoutMasterIdLst>
    <p:handoutMasterId r:id="rId54"/>
  </p:handoutMasterIdLst>
  <p:sldIdLst>
    <p:sldId id="347" r:id="rId4"/>
    <p:sldId id="256" r:id="rId5"/>
    <p:sldId id="289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282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9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8" autoAdjust="0"/>
    <p:restoredTop sz="94671" autoAdjust="0"/>
  </p:normalViewPr>
  <p:slideViewPr>
    <p:cSldViewPr snapToGrid="0" snapToObjects="1">
      <p:cViewPr varScale="1">
        <p:scale>
          <a:sx n="97" d="100"/>
          <a:sy n="97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A5529-1569-C34E-93EA-924A0C3C901C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FBF03-4DE2-E44A-ADC2-16DED724A33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80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E38B3-6F4A-9246-B227-9B470CE5CD2C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41CA-C032-464F-9FA0-1E523D50CA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71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441CA-C032-464F-9FA0-1E523D50CA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7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16A34C-58D8-41DE-9493-EE8CCB823FBF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0DC56F-29E0-45CE-A658-6887ED5661C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043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C16A140-FA7C-47F6-8A7D-9E36EE08B1BF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A7E7EF-4281-453A-8C47-36232A8C6780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27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573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476462C-8FC7-4F32-BA48-F75E0E1A9CEB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8D5F2-165A-43B5-9374-83C8A051CEE1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35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0169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F10AC2-2831-4544-BA0B-9C27156D8885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0209A-B000-454C-9C72-951B847CE6C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27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568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D79CEFC-1AF0-44E3-A772-9EF111A96194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15B4D-D51E-4476-8E37-425CD39C06E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28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6500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944A61F-1FE1-4707-ABE0-DBA49A7C5D82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2773A-D2EF-4222-8584-74F6DF95158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28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075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9D7B703-EEA4-46BB-91D9-CE08951B6190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445B3-EDF1-49E5-8A56-852188006B7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28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2436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79C93A5-F9D8-4BCC-9139-8809F5EFA178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A3B7F-31E4-4949-A239-8823BFF2D19D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29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4E46C1-B0AE-4E4F-AFE5-BA8BDADEE3F8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9AC3C1-3D32-4E84-B3BD-4CEA83AF96F8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29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5908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6ED1871-38C9-4319-95DA-061328DA6317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2464F-8802-452F-B009-775D60FC8D5E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32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242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441CA-C032-464F-9FA0-1E523D50CA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A00994-514F-47F0-8FCE-EB541ABAE0D3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0988A-B182-4EB8-8B23-E04F5BAD9AA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746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2871EED-2A7E-4739-A41F-7F556E2A1937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B4D6F-0FE6-422F-98C4-EEBDBA9CB7C4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9998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B4587C-58CC-4001-9A84-92CF3EFE6426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44454-3D72-4A84-A72D-9E9E08677A9A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29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72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8E38212-5897-46F7-8ACA-C2AF120A62E6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6978B-05BD-4C42-A54B-632C3DC76907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29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85834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8D42D89-C42F-4A19-93B7-8E7AD710C829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26F50-1454-4F65-BEDC-C5DF7DB5EF4D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32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3685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3E690AA-F24F-4A02-8352-00E0CCBEAE07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759F36-76D2-4C92-9B9F-970C79B03601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6200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8D991FF-06B2-4EA3-994E-64286F78957B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F0756-26C8-4145-AB9A-55B82EBB4A87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815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BF0A57E-9612-45C7-A1A6-685F2E011506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7404C-9BD1-4C5D-9F07-FFE5D2EAD575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30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41566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6FA2369-8662-4B54-B910-C3F3C7E4F52C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76AC6-D553-4A86-A383-069AF8A152D4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30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4308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39111C-7DCD-4BE5-A21D-77D05EE3F781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8AB09-4E05-4DDD-8D3E-C2C9812A21E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30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170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185C7F0-B09D-47D7-8212-4442DD71975C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F695C2-76C9-4C65-8A75-95A4EB14EEB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34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7632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A08E3B0-78CA-428A-946F-EC1D87B4E904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16A0A-4F6F-44FF-BBB8-85D3FEA0665F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31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5003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7D97CE2-0586-43CA-BF11-585F3D07DCDB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473A9B-1D42-4A83-91F6-065452F87E67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30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6102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61D8BD-1B49-4545-B748-6FAAB6B0912B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D8B09-4EBE-441B-AECE-069D0A84BCB1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6375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2157736-DB2E-431B-A4D7-872CDEDE42C8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AAA0C-C344-49F0-A2D0-42AC5622B7B3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7528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B1C7F95-B4E3-46F4-9977-62CEF1E2D49F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4E03B-9D22-41CE-8578-C4ED0EA0D6F8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31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6831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F6FECEF-908F-4129-AF45-9AB7CFFE3823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EF714-960D-4034-A285-049D389A30FB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31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0044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1F3E62-FA49-40B5-81F7-1632D150D5A0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931BF-B89C-40EF-9E5B-EDE4899C5AAD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8294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441CA-C032-464F-9FA0-1E523D50CA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C20D1A-40F7-4F27-8AB3-77E89FEA8C30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7F5F2-1440-4DB7-BA49-A0681F65B694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4558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9FED4C-1533-4305-8D7D-376CFAADBFEC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979FB-F3C9-4D8C-BAA6-BA69DF202BF4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641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B4D6B1-5F3B-4F65-A8D0-C14A31B486E5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766196-9E25-461C-96C5-70B8AB0AFF7B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34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03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E40748-8163-4C21-8E27-B51168F989CE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7324C9-9D0E-4E95-A72E-DCF954090910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28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388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C29A31-1FDB-4AD7-ACD3-3CF313FCD3A3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A51C59-D79A-4E36-AC39-7CFDC2D03857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1607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58CAB0-C54A-4408-802A-4E589EFB651D}" type="datetime1">
              <a:rPr lang="en-US"/>
              <a:pPr/>
              <a:t>10/5/2016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E1637E-0DA3-4500-8D9D-97116AF6EEE1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27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367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D6C582-BA13-4CC1-9102-BCC6C59279AE}" type="datetime1">
              <a:rPr lang="it-IT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Tutorials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9AF76B-23E8-4A36-83C4-66BF7BC8DF0E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/>
              <a:pPr/>
              <a:t>05/10/2016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05/10/2016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85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05/10/2016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07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05/10/2016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7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05/10/2016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3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05/10/2016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5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5DA215-3609-4680-A1B3-75FF29C5EC19}" type="datetime1">
              <a:rPr lang="it-IT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Oracle Tutorials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C29AC5-6E65-4631-A416-65D4812C3C26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it-IT" noProof="0"/>
              <a:t>Fare clic sull'icona per inserire una tabella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20/03/2012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Oracle Tutorials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516F7-7AAF-4583-BE8F-AD136E4FCBA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12162"/>
      </p:ext>
    </p:extLst>
  </p:cSld>
  <p:clrMapOvr>
    <a:masterClrMapping/>
  </p:clrMapOvr>
  <p:transition>
    <p:wipe dir="r"/>
  </p:transition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 cap="small" normalizeH="0">
                <a:solidFill>
                  <a:srgbClr val="FFFF00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r>
              <a:rPr lang="pl-PL" dirty="0"/>
              <a:t> Master </a:t>
            </a:r>
            <a:r>
              <a:rPr lang="pl-PL" dirty="0" err="1"/>
              <a:t>title</a:t>
            </a:r>
            <a:r>
              <a:rPr lang="pl-PL" dirty="0"/>
              <a:t>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r>
              <a:rPr lang="pl-PL" dirty="0"/>
              <a:t> Master </a:t>
            </a:r>
            <a:r>
              <a:rPr lang="pl-PL" dirty="0" err="1"/>
              <a:t>subtitle</a:t>
            </a:r>
            <a:r>
              <a:rPr lang="pl-PL" dirty="0"/>
              <a:t> style</a:t>
            </a:r>
            <a:endParaRPr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58758" y="759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107" y="859196"/>
            <a:ext cx="8399927" cy="5391764"/>
          </a:xfrm>
        </p:spPr>
        <p:txBody>
          <a:bodyPr/>
          <a:lstStyle>
            <a:lvl1pPr>
              <a:spcBef>
                <a:spcPts val="1000"/>
              </a:spcBef>
              <a:spcAft>
                <a:spcPts val="10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 marL="1371600" indent="-336550">
              <a:spcBef>
                <a:spcPts val="200"/>
              </a:spcBef>
              <a:spcAft>
                <a:spcPts val="200"/>
              </a:spcAft>
              <a:buFont typeface="Courier New" pitchFamily="49" charset="0"/>
              <a:buChar char="o"/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r>
              <a:rPr lang="pl-PL" dirty="0"/>
              <a:t> Master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54106" y="796936"/>
            <a:ext cx="8399929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354104" y="6356350"/>
            <a:ext cx="8399929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54104" y="24311"/>
            <a:ext cx="8399929" cy="624565"/>
          </a:xfrm>
        </p:spPr>
        <p:txBody>
          <a:bodyPr/>
          <a:lstStyle>
            <a:lvl1pPr>
              <a:defRPr sz="3200" b="1" cap="all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Oracle Tutorials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/>
              <a:pPr/>
              <a:t>05/10/2016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9F48-EFA0-4746-9445-06CE2C1B58C2}" type="datetimeFigureOut">
              <a:rPr lang="it-IT" smtClean="0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713C-F1C0-4385-9139-006E61219F9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11" charset="0"/>
              </a:defRPr>
            </a:lvl1pPr>
          </a:lstStyle>
          <a:p>
            <a:fld id="{3AAEB125-D650-40B2-BE05-340EADF1EB97}" type="datetime1">
              <a:rPr lang="it-IT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Oracle Tutorials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11" charset="0"/>
              </a:defRPr>
            </a:lvl1pPr>
          </a:lstStyle>
          <a:p>
            <a:fld id="{8E3CA7B1-2E1F-492F-8412-FA37D82BE1CF}" type="slidenum">
              <a:rPr lang="it-IT"/>
              <a:pPr/>
              <a:t>‹N›</a:t>
            </a:fld>
            <a:endParaRPr lang="it-IT"/>
          </a:p>
        </p:txBody>
      </p:sp>
      <p:pic>
        <p:nvPicPr>
          <p:cNvPr id="7" name="Immagine 3" descr="PPT_template-06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8" r:id="rId3"/>
    <p:sldLayoutId id="2147483669" r:id="rId4"/>
    <p:sldLayoutId id="2147483670" r:id="rId5"/>
  </p:sldLayoutIdLst>
  <p:hf sldNum="0"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9F48-EFA0-4746-9445-06CE2C1B58C2}" type="datetimeFigureOut">
              <a:rPr lang="it-IT" smtClean="0"/>
              <a:pPr/>
              <a:t>05/10/2016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C713C-F1C0-4385-9139-006E61219F94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3" descr="PPT_template-04-04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BABE9F48-EFA0-4746-9445-06CE2C1B58C2}" type="datetimeFigureOut">
              <a:rPr lang="it-IT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-111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05/10/2016</a:t>
            </a:fld>
            <a:endParaRPr lang="it-IT">
              <a:solidFill>
                <a:prstClr val="black">
                  <a:tint val="75000"/>
                </a:prstClr>
              </a:solidFill>
              <a:latin typeface="Arial" charset="0"/>
              <a:ea typeface="ＭＳ Ｐゴシック" pitchFamily="-111" charset="-128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it-IT">
              <a:solidFill>
                <a:prstClr val="black">
                  <a:tint val="75000"/>
                </a:prstClr>
              </a:solidFill>
              <a:latin typeface="Arial" charset="0"/>
              <a:ea typeface="ＭＳ Ｐゴシック" pitchFamily="-111" charset="-128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8B2C713C-F1C0-4385-9139-006E61219F94}" type="slidenum">
              <a:rPr lang="it-IT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-111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‹N›</a:t>
            </a:fld>
            <a:endParaRPr lang="it-IT">
              <a:solidFill>
                <a:prstClr val="black">
                  <a:tint val="75000"/>
                </a:prstClr>
              </a:solidFill>
              <a:latin typeface="Arial" charset="0"/>
              <a:ea typeface="ＭＳ Ｐゴシック" pitchFamily="-111" charset="-128"/>
            </a:endParaRPr>
          </a:p>
        </p:txBody>
      </p:sp>
      <p:pic>
        <p:nvPicPr>
          <p:cNvPr id="7" name="Immagine 3" descr="PPT_template-04-04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198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6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5"/>
          <p:cNvSpPr>
            <a:spLocks noGrp="1"/>
          </p:cNvSpPr>
          <p:nvPr>
            <p:ph type="subTitle" idx="4294967295"/>
          </p:nvPr>
        </p:nvSpPr>
        <p:spPr>
          <a:xfrm>
            <a:off x="1394460" y="5989638"/>
            <a:ext cx="6400800" cy="868362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it-IT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«WCF» </a:t>
            </a:r>
            <a:br>
              <a:rPr lang="it-IT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it-IT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Bari</a:t>
            </a:r>
            <a:r>
              <a:rPr lang="it-IT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Ottobre 2016</a:t>
            </a:r>
            <a:endParaRPr lang="it-IT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it-IT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9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1271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12692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create a WCF Web Service use one of the following VS templates: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WCF Service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WCF Service Library</a:t>
            </a:r>
          </a:p>
          <a:p>
            <a:pPr>
              <a:lnSpc>
                <a:spcPct val="100000"/>
              </a:lnSpc>
            </a:pPr>
            <a:r>
              <a:rPr lang="en-US" dirty="0"/>
              <a:t>Three steps to create WCF services: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Define one or more interfaces describing what our service can do (operations)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 those interfaces in one or more classes (implementation)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Configure the service (XML configuration file)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277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066800"/>
            <a:ext cx="7162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Creating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1793079"/>
            <a:ext cx="7162800" cy="569120"/>
          </a:xfrm>
        </p:spPr>
        <p:txBody>
          <a:bodyPr/>
          <a:lstStyle/>
          <a:p>
            <a:r>
              <a:rPr dirty="0"/>
              <a:t>Step 1: Defining a Service Contract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" b="100000" l="0" r="100000">
                        <a14:backgroundMark x1="24648" y1="22599" x2="24648" y2="22599"/>
                        <a14:backgroundMark x1="79930" y1="22034" x2="79930" y2="22034"/>
                        <a14:backgroundMark x1="55634" y1="27119" x2="55634" y2="27119"/>
                        <a14:backgroundMark x1="53521" y1="28249" x2="53521" y2="28249"/>
                        <a14:backgroundMark x1="54577" y1="25424" x2="54577" y2="25424"/>
                        <a14:backgroundMark x1="54577" y1="24294" x2="54577" y2="24294"/>
                        <a14:backgroundMark x1="54225" y1="16949" x2="54225" y2="16949"/>
                        <a14:backgroundMark x1="42606" y1="16384" x2="42606" y2="16384"/>
                        <a14:backgroundMark x1="43662" y1="16384" x2="43662" y2="16384"/>
                        <a14:backgroundMark x1="50352" y1="28249" x2="50352" y2="28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2" y="2742933"/>
            <a:ext cx="5638798" cy="351432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7357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Service Contract</a:t>
            </a:r>
            <a:endParaRPr lang="bg-BG" dirty="0"/>
          </a:p>
        </p:txBody>
      </p:sp>
      <p:sp>
        <p:nvSpPr>
          <p:cNvPr id="1280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5432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In order for a WCF service to be used you have to define a </a:t>
            </a:r>
            <a:r>
              <a:rPr lang="en-US" sz="3000" dirty="0">
                <a:solidFill>
                  <a:srgbClr val="FF0000"/>
                </a:solidFill>
              </a:rPr>
              <a:t>service contract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</a:t>
            </a:r>
            <a:r>
              <a:rPr lang="bg-BG" sz="2800" dirty="0"/>
              <a:t>efines the functionality offered by the service to the outside world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</a:t>
            </a:r>
            <a:r>
              <a:rPr lang="bg-BG" sz="2800" dirty="0"/>
              <a:t>escribes to potential users how they communicate with the service 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The WSDL description of the service depends on the service contract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To define a contract create an interface marked with the </a:t>
            </a:r>
            <a:r>
              <a:rPr lang="en-US" sz="3000" dirty="0">
                <a:solidFill>
                  <a:srgbClr val="FF0000"/>
                </a:solidFill>
                <a:latin typeface="Consolas" pitchFamily="49" charset="0"/>
              </a:rPr>
              <a:t>[</a:t>
            </a:r>
            <a:r>
              <a:rPr lang="en-US" sz="3000" noProof="1">
                <a:solidFill>
                  <a:srgbClr val="FF0000"/>
                </a:solidFill>
                <a:latin typeface="Consolas" pitchFamily="49" charset="0"/>
              </a:rPr>
              <a:t>ServiceContract</a:t>
            </a:r>
            <a:r>
              <a:rPr lang="en-US" sz="3000" dirty="0">
                <a:solidFill>
                  <a:srgbClr val="FF0000"/>
                </a:solidFill>
                <a:latin typeface="Consolas" pitchFamily="49" charset="0"/>
              </a:rPr>
              <a:t>]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/>
              <a:t>attribute</a:t>
            </a:r>
            <a:endParaRPr lang="bg-BG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8558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Service Contract (2)</a:t>
            </a:r>
            <a:endParaRPr lang="bg-BG" dirty="0"/>
          </a:p>
        </p:txBody>
      </p:sp>
      <p:sp>
        <p:nvSpPr>
          <p:cNvPr id="126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/>
              <a:t>Extensive use of attributes: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ServiceContractAttribute</a:t>
            </a:r>
            <a:r>
              <a:rPr lang="en-US" noProof="1">
                <a:solidFill>
                  <a:srgbClr val="FF0000"/>
                </a:solidFill>
              </a:rPr>
              <a:t> </a:t>
            </a:r>
            <a:r>
              <a:rPr lang="en-US" noProof="1"/>
              <a:t>– for the exposed service interface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OperationContractAttribute</a:t>
            </a:r>
            <a:r>
              <a:rPr lang="en-US" noProof="1">
                <a:solidFill>
                  <a:srgbClr val="FF0000"/>
                </a:solidFill>
              </a:rPr>
              <a:t> </a:t>
            </a:r>
            <a:r>
              <a:rPr lang="en-US" noProof="1"/>
              <a:t>– for the contract methods that a client can see and use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DataContractAttribute</a:t>
            </a:r>
            <a:r>
              <a:rPr lang="en-US" noProof="1">
                <a:solidFill>
                  <a:srgbClr val="FF0000"/>
                </a:solidFill>
              </a:rPr>
              <a:t> </a:t>
            </a:r>
            <a:r>
              <a:rPr lang="en-US" noProof="1"/>
              <a:t>– for any classes used as parameters in a method or returned as a result from a method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DataMemberAttribute</a:t>
            </a:r>
            <a:r>
              <a:rPr lang="en-US" noProof="1">
                <a:solidFill>
                  <a:srgbClr val="FF0000"/>
                </a:solidFill>
              </a:rPr>
              <a:t> </a:t>
            </a:r>
            <a:r>
              <a:rPr lang="en-US" noProof="1"/>
              <a:t>– the properties of those classes visible to the clients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442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924" y="152400"/>
            <a:ext cx="7308476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a Service Contract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277962" name="Rectangle 10"/>
          <p:cNvSpPr>
            <a:spLocks noChangeArrowheads="1"/>
          </p:cNvSpPr>
          <p:nvPr/>
        </p:nvSpPr>
        <p:spPr bwMode="auto">
          <a:xfrm>
            <a:off x="600055" y="1324100"/>
            <a:ext cx="7926428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[ServiceContract]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IService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endParaRPr lang="bg-BG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GetData(int value);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CompositeType GetDataUsingDataContract(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CompositeType composite);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[DataContract]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CompositeType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boolValue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stringValue = "Hello";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322054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524000"/>
            <a:ext cx="70104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Creating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2326480"/>
            <a:ext cx="7010400" cy="569120"/>
          </a:xfrm>
        </p:spPr>
        <p:txBody>
          <a:bodyPr/>
          <a:lstStyle/>
          <a:p>
            <a:r>
              <a:rPr dirty="0"/>
              <a:t>Step 2: Implementing the Service Contract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9598" y="3429000"/>
            <a:ext cx="3343038" cy="2514600"/>
          </a:xfrm>
          <a:prstGeom prst="roundRect">
            <a:avLst>
              <a:gd name="adj" fmla="val 796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723" y="3429000"/>
            <a:ext cx="3521848" cy="2514600"/>
          </a:xfrm>
          <a:prstGeom prst="roundRect">
            <a:avLst>
              <a:gd name="adj" fmla="val 90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91642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WCF Service</a:t>
            </a:r>
            <a:endParaRPr lang="bg-BG" dirty="0"/>
          </a:p>
        </p:txBody>
      </p:sp>
      <p:sp>
        <p:nvSpPr>
          <p:cNvPr id="12738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Once a contract is created, the functionality offered by the service has to be implemented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need a class that implements the interface that defines the contract </a:t>
            </a:r>
          </a:p>
          <a:p>
            <a:pPr>
              <a:lnSpc>
                <a:spcPct val="100000"/>
              </a:lnSpc>
            </a:pPr>
            <a:r>
              <a:rPr lang="en-US" dirty="0"/>
              <a:t>For example: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273860" name="Rectangle 4"/>
          <p:cNvSpPr>
            <a:spLocks noChangeArrowheads="1"/>
          </p:cNvSpPr>
          <p:nvPr/>
        </p:nvSpPr>
        <p:spPr bwMode="auto">
          <a:xfrm>
            <a:off x="636588" y="4038600"/>
            <a:ext cx="782161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Service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IService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endParaRPr lang="bg-BG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GetData(int value)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string.Format("You entered: {0}", value);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983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295400"/>
            <a:ext cx="70104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Creating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2097880"/>
            <a:ext cx="7010400" cy="569120"/>
          </a:xfrm>
        </p:spPr>
        <p:txBody>
          <a:bodyPr/>
          <a:lstStyle/>
          <a:p>
            <a:r>
              <a:rPr dirty="0"/>
              <a:t>Step 3: Configuring the Service</a:t>
            </a:r>
            <a:endParaRPr lang="bg-BG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4343400" cy="3135146"/>
          </a:xfrm>
          <a:prstGeom prst="roundRect">
            <a:avLst>
              <a:gd name="adj" fmla="val 124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3694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Endpoints</a:t>
            </a:r>
            <a:endParaRPr lang="bg-BG" dirty="0"/>
          </a:p>
        </p:txBody>
      </p:sp>
      <p:sp>
        <p:nvSpPr>
          <p:cNvPr id="1275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WCF services are visible to the outside world through the so called </a:t>
            </a:r>
            <a:r>
              <a:rPr lang="en-US" dirty="0">
                <a:solidFill>
                  <a:srgbClr val="FF0000"/>
                </a:solidFill>
              </a:rPr>
              <a:t>endpoints</a:t>
            </a:r>
          </a:p>
          <a:p>
            <a:pPr>
              <a:lnSpc>
                <a:spcPct val="100000"/>
              </a:lnSpc>
            </a:pPr>
            <a:r>
              <a:rPr lang="en-US" dirty="0"/>
              <a:t>Each endpoint consists of three parts: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endpoint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 be relative to the base address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Binding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the protocol over which the communication with the service is made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Contract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which service contract is visible through this endpoint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9482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Endpoints (2)</a:t>
            </a:r>
            <a:endParaRPr lang="bg-BG" dirty="0"/>
          </a:p>
        </p:txBody>
      </p:sp>
      <p:sp>
        <p:nvSpPr>
          <p:cNvPr id="1282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Configure endpoints in two ways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the application settings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By a special section </a:t>
            </a:r>
            <a:r>
              <a:rPr lang="en-US" noProof="1">
                <a:solidFill>
                  <a:srgbClr val="FF0000"/>
                </a:solidFill>
                <a:effectLst/>
                <a:latin typeface="Consolas" pitchFamily="49" charset="0"/>
              </a:rPr>
              <a:t>&lt;system.serviceModel&gt;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/>
              <a:t>in the application configuration file</a:t>
            </a:r>
          </a:p>
          <a:p>
            <a:pPr lvl="3"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noProof="1"/>
              <a:t> /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App.config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most frequently used approach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By C# code: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282052" name="Rectangle 4"/>
          <p:cNvSpPr>
            <a:spLocks noChangeArrowheads="1"/>
          </p:cNvSpPr>
          <p:nvPr/>
        </p:nvSpPr>
        <p:spPr bwMode="auto">
          <a:xfrm>
            <a:off x="668338" y="5258848"/>
            <a:ext cx="7789862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selfHost.AddServiceEndpoint(</a:t>
            </a: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ypeof(ICalculator),</a:t>
            </a:r>
            <a:endParaRPr lang="en-US" sz="22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WSHttpBinding(),</a:t>
            </a: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CalculatorService"); </a:t>
            </a:r>
          </a:p>
        </p:txBody>
      </p:sp>
    </p:spTree>
    <p:extLst>
      <p:ext uri="{BB962C8B-B14F-4D97-AF65-F5344CB8AC3E}">
        <p14:creationId xmlns:p14="http://schemas.microsoft.com/office/powerpoint/2010/main" val="4818322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93004"/>
            <a:ext cx="7772400" cy="978408"/>
          </a:xfrm>
        </p:spPr>
        <p:txBody>
          <a:bodyPr/>
          <a:lstStyle/>
          <a:p>
            <a:r>
              <a:rPr lang="en-US" sz="6600" cap="none" dirty="0">
                <a:solidFill>
                  <a:schemeClr val="tx1"/>
                </a:solidFill>
              </a:rPr>
              <a:t>Windows Communication Foundation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29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69894" y="152400"/>
            <a:ext cx="7745506" cy="914400"/>
          </a:xfrm>
        </p:spPr>
        <p:txBody>
          <a:bodyPr>
            <a:normAutofit/>
          </a:bodyPr>
          <a:lstStyle/>
          <a:p>
            <a:r>
              <a:rPr lang="en-US" dirty="0"/>
              <a:t>Configuring Endpoints in Config Files</a:t>
            </a:r>
            <a:endParaRPr lang="bg-BG" dirty="0"/>
          </a:p>
        </p:txBody>
      </p:sp>
      <p:sp>
        <p:nvSpPr>
          <p:cNvPr id="128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noProof="1">
                <a:solidFill>
                  <a:srgbClr val="FF0000"/>
                </a:solidFill>
                <a:effectLst/>
                <a:latin typeface="Consolas" pitchFamily="49" charset="0"/>
              </a:rPr>
              <a:t>&lt;system.serviceModel&gt;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/>
              <a:t>contains many configuration options</a:t>
            </a:r>
          </a:p>
          <a:p>
            <a:pPr>
              <a:lnSpc>
                <a:spcPct val="100000"/>
              </a:lnSpc>
            </a:pPr>
            <a:r>
              <a:rPr lang="en-US" dirty="0"/>
              <a:t>Two very important elements: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&lt;services&gt;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defines services and endpoints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&lt;service&gt;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elements are configured by their </a:t>
            </a:r>
            <a:r>
              <a:rPr lang="en-US" sz="3200" noProof="1">
                <a:solidFill>
                  <a:srgbClr val="FF0000"/>
                </a:solidFill>
                <a:latin typeface="Consolas" pitchFamily="49" charset="0"/>
              </a:rPr>
              <a:t>behaviorConfiguration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/>
              <a:t>attribute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Points to an existing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endpoint elements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endpoints are configured through attributes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533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9964" y="152400"/>
            <a:ext cx="8135471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Endpoints in Config Files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286148" name="Rectangle 4"/>
          <p:cNvSpPr>
            <a:spLocks noChangeArrowheads="1"/>
          </p:cNvSpPr>
          <p:nvPr/>
        </p:nvSpPr>
        <p:spPr bwMode="auto">
          <a:xfrm>
            <a:off x="592138" y="1141990"/>
            <a:ext cx="794226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&lt;services&gt;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&lt;service name="WcfServiceTest.ServiceTest"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behaviorConfiguration=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"WcfServiceTest.ServiceTestBehavior"&gt;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 address="" binding="wsHttpBinding"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contract="WcfServiceTest.IServiceTest"&gt;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&lt;identity&gt;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&lt;dns value="localhost"/&gt;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&lt;/identity&gt;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&lt;/endpoint&gt;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 address="mex" 					binding="mexHttpBinding" 				contract="IMetadataExchange"/&gt;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&lt;/service&gt;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&lt;/services&gt;</a:t>
            </a:r>
          </a:p>
        </p:txBody>
      </p:sp>
    </p:spTree>
    <p:extLst>
      <p:ext uri="{BB962C8B-B14F-4D97-AF65-F5344CB8AC3E}">
        <p14:creationId xmlns:p14="http://schemas.microsoft.com/office/powerpoint/2010/main" val="6561001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54741" y="203950"/>
            <a:ext cx="7960659" cy="914400"/>
          </a:xfrm>
        </p:spPr>
        <p:txBody>
          <a:bodyPr/>
          <a:lstStyle/>
          <a:p>
            <a:r>
              <a:rPr lang="en-US" dirty="0"/>
              <a:t>Configuring Services in Config Files</a:t>
            </a:r>
            <a:endParaRPr lang="bg-BG" dirty="0"/>
          </a:p>
        </p:txBody>
      </p:sp>
      <p:sp>
        <p:nvSpPr>
          <p:cNvPr id="12881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serviceBehaviors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section defines behaviors (configurations) for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Services are configured by specifying which behavior they 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sub-elements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serviceMetadata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metadata options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serviceDebug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debug options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dataContractSerializer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controls the way data contracts are serialized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…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26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45464" y="152400"/>
            <a:ext cx="853888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Services in Config Files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90243" name="Rectangle 3"/>
          <p:cNvSpPr>
            <a:spLocks noChangeArrowheads="1"/>
          </p:cNvSpPr>
          <p:nvPr/>
        </p:nvSpPr>
        <p:spPr bwMode="auto">
          <a:xfrm>
            <a:off x="642938" y="1371602"/>
            <a:ext cx="7891462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serviceBehaviors&gt;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&lt;behavior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name="WcfServiceTest.ServiceTestBehavior"&gt;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&lt;serviceMetadata httpGetEnabled="true"/&gt;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&lt;serviceDebug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includeExceptionDetailInFaults="false"/&gt;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&lt;/behavior&gt;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&lt;/serviceBehaviors&gt;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3600" y="3429000"/>
            <a:ext cx="3022600" cy="3022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655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4262438"/>
            <a:ext cx="7924800" cy="1528762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Creating and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Configuring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984080"/>
            <a:ext cx="8229600" cy="569120"/>
          </a:xfrm>
        </p:spPr>
        <p:txBody>
          <a:bodyPr/>
          <a:lstStyle/>
          <a:p>
            <a:r>
              <a:rPr dirty="0"/>
              <a:t>Live Demo</a:t>
            </a:r>
            <a:endParaRPr lang="bg-BG" dirty="0"/>
          </a:p>
        </p:txBody>
      </p:sp>
      <p:pic>
        <p:nvPicPr>
          <p:cNvPr id="11268" name="Picture 4" descr="Bi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181100"/>
            <a:ext cx="3810000" cy="2857500"/>
          </a:xfrm>
          <a:prstGeom prst="roundRect">
            <a:avLst>
              <a:gd name="adj" fmla="val 8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vigeltek.com/images/serviceIcon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375" y="942975"/>
            <a:ext cx="2190750" cy="26289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49522">
            <a:off x="609600" y="1981202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999" y="448178"/>
            <a:ext cx="3810002" cy="656220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</p:pic>
    </p:spTree>
    <p:extLst>
      <p:ext uri="{BB962C8B-B14F-4D97-AF65-F5344CB8AC3E}">
        <p14:creationId xmlns:p14="http://schemas.microsoft.com/office/powerpoint/2010/main" val="392134272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505200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Hosting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42372">
            <a:off x="1786902" y="762784"/>
            <a:ext cx="1942825" cy="2078497"/>
          </a:xfrm>
          <a:prstGeom prst="roundRect">
            <a:avLst>
              <a:gd name="adj" fmla="val 75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988" y1="75000" x2="80988" y2="75000"/>
                        <a14:foregroundMark x1="85185" y1="68667" x2="72099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2" y="4819650"/>
            <a:ext cx="1928813" cy="14287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9450" y="4819650"/>
            <a:ext cx="2647950" cy="142875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67" l="375" r="99625">
                        <a14:backgroundMark x1="53000" y1="26167" x2="53000" y2="2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819650"/>
            <a:ext cx="1905000" cy="14287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79835">
            <a:off x="4558980" y="818040"/>
            <a:ext cx="2779572" cy="208467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72223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WCF Service</a:t>
            </a:r>
            <a:endParaRPr lang="bg-BG" dirty="0"/>
          </a:p>
        </p:txBody>
      </p:sp>
      <p:sp>
        <p:nvSpPr>
          <p:cNvPr id="129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WCF model has many hosting options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Self hosting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 a console application, Windows Forms or WPF application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Mainly for development and testing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IIS 5.1 (or later), 6.0 or 7.0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in production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Process Activation Service (WAS)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279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a WCF Service in IIS</a:t>
            </a:r>
            <a:endParaRPr lang="bg-BG" dirty="0"/>
          </a:p>
        </p:txBody>
      </p:sp>
      <p:sp>
        <p:nvSpPr>
          <p:cNvPr id="12963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89748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Hosting WCF services in IIS is a typical scenario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IIS itself handles creation and initialization of the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</a:rPr>
              <a:t>ServiceHost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class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We need a </a:t>
            </a:r>
            <a:r>
              <a:rPr lang="en-US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*.svc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file to host in IIS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Base content of the </a:t>
            </a:r>
            <a:r>
              <a:rPr lang="en-US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.svc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dirty="0"/>
              <a:t>It has the </a:t>
            </a:r>
            <a:r>
              <a:rPr lang="en-US" sz="2800" dirty="0">
                <a:solidFill>
                  <a:srgbClr val="FF0000"/>
                </a:solidFill>
                <a:latin typeface="Consolas" pitchFamily="49" charset="0"/>
              </a:rPr>
              <a:t>ServiceHost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directive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Tells IIS in what language is the service written and the main class of the service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296388" name="Rectangle 4"/>
          <p:cNvSpPr>
            <a:spLocks noChangeArrowheads="1"/>
          </p:cNvSpPr>
          <p:nvPr/>
        </p:nvSpPr>
        <p:spPr bwMode="auto">
          <a:xfrm>
            <a:off x="611188" y="4031161"/>
            <a:ext cx="792321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</a:t>
            </a: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ServiceHost Language="C#" Debug="true"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Service="WcfServiceTest.ServiceTest" %&gt;</a:t>
            </a:r>
          </a:p>
        </p:txBody>
      </p:sp>
    </p:spTree>
    <p:extLst>
      <p:ext uri="{BB962C8B-B14F-4D97-AF65-F5344CB8AC3E}">
        <p14:creationId xmlns:p14="http://schemas.microsoft.com/office/powerpoint/2010/main" val="41850149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a WCF Service in IIS (2)</a:t>
            </a:r>
            <a:endParaRPr lang="bg-BG" dirty="0"/>
          </a:p>
        </p:txBody>
      </p:sp>
      <p:sp>
        <p:nvSpPr>
          <p:cNvPr id="129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code for the service (the contract and the class implementing it) can be stationed in three places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Inline – following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ServiceHost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an assembly in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files in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App_Code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directory</a:t>
            </a:r>
          </a:p>
          <a:p>
            <a:pPr>
              <a:lnSpc>
                <a:spcPct val="100000"/>
              </a:lnSpc>
            </a:pPr>
            <a:r>
              <a:rPr lang="en-US" dirty="0"/>
              <a:t>You must set the necessary permissions in order for IIS to have access to your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966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0" y="3886200"/>
            <a:ext cx="4267200" cy="16002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Hosting WCF Services in IIS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381500" y="5603080"/>
            <a:ext cx="4267200" cy="569120"/>
          </a:xfrm>
        </p:spPr>
        <p:txBody>
          <a:bodyPr/>
          <a:lstStyle/>
          <a:p>
            <a:r>
              <a:rPr dirty="0"/>
              <a:t>Live Demo</a:t>
            </a:r>
            <a:endParaRPr lang="bg-B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6429" y1="57192" x2="86429" y2="57192"/>
                        <a14:foregroundMark x1="91429" y1="54795" x2="91429" y2="54795"/>
                        <a14:foregroundMark x1="92143" y1="47260" x2="92143" y2="47260"/>
                        <a14:foregroundMark x1="92857" y1="39726" x2="92857" y2="39726"/>
                        <a14:foregroundMark x1="83214" y1="38356" x2="83214" y2="38356"/>
                        <a14:foregroundMark x1="91071" y1="39041" x2="91071" y2="39041"/>
                        <a14:foregroundMark x1="90000" y1="38356" x2="94286" y2="89726"/>
                        <a14:foregroundMark x1="95714" y1="42123" x2="88571" y2="35274"/>
                        <a14:foregroundMark x1="84286" y1="34932" x2="84286" y2="34932"/>
                        <a14:foregroundMark x1="88571" y1="35616" x2="88571" y2="35616"/>
                        <a14:foregroundMark x1="91786" y1="35959" x2="91786" y2="35959"/>
                        <a14:foregroundMark x1="58929" y1="96233" x2="58571" y2="6164"/>
                        <a14:foregroundMark x1="25714" y1="41781" x2="24286" y2="90411"/>
                        <a14:backgroundMark x1="60000" y1="685" x2="60000" y2="685"/>
                        <a14:backgroundMark x1="55714" y1="685" x2="55714" y2="685"/>
                        <a14:backgroundMark x1="43929" y1="342" x2="43929" y2="342"/>
                        <a14:backgroundMark x1="54286" y1="342" x2="54286" y2="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2" y="1752600"/>
            <a:ext cx="1972849" cy="2057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1143002"/>
            <a:ext cx="3890272" cy="2345199"/>
          </a:xfrm>
          <a:prstGeom prst="roundRect">
            <a:avLst>
              <a:gd name="adj" fmla="val 11793"/>
            </a:avLst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2015228" cy="184785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4790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 of this tutorial:</a:t>
            </a:r>
          </a:p>
          <a:p>
            <a:pPr lvl="1"/>
            <a:r>
              <a:rPr lang="en-US" dirty="0"/>
              <a:t>What is WCF</a:t>
            </a:r>
          </a:p>
          <a:p>
            <a:pPr lvl="1"/>
            <a:r>
              <a:rPr lang="en-US" dirty="0"/>
              <a:t>Learn to create and consume </a:t>
            </a:r>
            <a:r>
              <a:rPr lang="en-US" dirty="0" err="1"/>
              <a:t>wcf</a:t>
            </a:r>
            <a:r>
              <a:rPr lang="en-US" dirty="0"/>
              <a:t> service</a:t>
            </a:r>
          </a:p>
          <a:p>
            <a:pPr lvl="1"/>
            <a:endParaRPr lang="en-US" dirty="0"/>
          </a:p>
          <a:p>
            <a:r>
              <a:rPr lang="en-US" dirty="0"/>
              <a:t>Outline</a:t>
            </a:r>
          </a:p>
          <a:p>
            <a:pPr lvl="1"/>
            <a:r>
              <a:rPr lang="en-US" dirty="0"/>
              <a:t>Introduction to WCF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WCF Service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WCF Service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Consuming WCF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839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129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Hosting of the service is managed by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ServiceHost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Located in </a:t>
            </a:r>
            <a:r>
              <a:rPr lang="bg-BG" dirty="0">
                <a:solidFill>
                  <a:srgbClr val="FF0000"/>
                </a:solidFill>
                <a:latin typeface="Consolas" pitchFamily="49" charset="0"/>
              </a:rPr>
              <a:t>System.ServiceModel</a:t>
            </a:r>
            <a:r>
              <a:rPr lang="bg-BG" dirty="0"/>
              <a:t> </a:t>
            </a:r>
            <a:r>
              <a:rPr lang="en-US" dirty="0"/>
              <a:t>namespace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must have reference the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System.ServiceModel.dll</a:t>
            </a:r>
            <a:r>
              <a:rPr lang="bg-BG" dirty="0"/>
              <a:t> </a:t>
            </a:r>
            <a:r>
              <a:rPr lang="en-US" dirty="0"/>
              <a:t>assembly</a:t>
            </a:r>
          </a:p>
          <a:p>
            <a:pPr>
              <a:lnSpc>
                <a:spcPct val="100000"/>
              </a:lnSpc>
            </a:pPr>
            <a:r>
              <a:rPr lang="en-US" dirty="0"/>
              <a:t>In self-hosting scenarios we initialize and start the host ourselves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294340" name="Rectangle 4"/>
          <p:cNvSpPr>
            <a:spLocks noChangeArrowheads="1"/>
          </p:cNvSpPr>
          <p:nvPr/>
        </p:nvSpPr>
        <p:spPr bwMode="auto">
          <a:xfrm>
            <a:off x="611188" y="4953000"/>
            <a:ext cx="7923212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ServiceHost selfHost = new ServiceHost(</a:t>
            </a:r>
            <a:endParaRPr lang="en-US" sz="22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typeof(CalculatorService), </a:t>
            </a:r>
            <a:endParaRPr lang="en-US" sz="22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Uri("http://localhost:1234/service")</a:t>
            </a: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selfHost.Open();</a:t>
            </a:r>
            <a:r>
              <a:rPr lang="bg-BG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4871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ecklist with Silver 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257424"/>
            <a:ext cx="1564482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Self-Hosting a WCF Service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2" descr="http://blog.joeandrieu.com/wp-content/uploads/2009/05/dreamstime_1445334monitor-face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2257424"/>
            <a:ext cx="1371600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2" y="988840"/>
            <a:ext cx="4876798" cy="839960"/>
          </a:xfrm>
          <a:prstGeom prst="roundRect">
            <a:avLst/>
          </a:prstGeom>
          <a:solidFill>
            <a:srgbClr val="FFFFFF"/>
          </a:solidFill>
        </p:spPr>
      </p:pic>
      <p:pic>
        <p:nvPicPr>
          <p:cNvPr id="2054" name="Picture 6" descr="http://coolmarketingstuff.com/wp-content/uploads/2010/07/multiplescreen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2257424"/>
            <a:ext cx="3140177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13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WCF Test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WCF Test Client is a GUI tool for playing with WCF 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users to input test parameters, submit that input to the service, and view the response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WCF Test Client (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WcfTestClient.exe</a:t>
            </a:r>
            <a:r>
              <a:rPr lang="en-US" dirty="0"/>
              <a:t>) is part of Visual Studio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 be started from the VS Command Prompt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location: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Starts on [F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] in VS for WCF Service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8788" y="5320550"/>
            <a:ext cx="81518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C:\Program Files\Microsoft Visual Studio 9.0\Common7\IDE\</a:t>
            </a:r>
          </a:p>
        </p:txBody>
      </p:sp>
    </p:spTree>
    <p:extLst>
      <p:ext uri="{BB962C8B-B14F-4D97-AF65-F5344CB8AC3E}">
        <p14:creationId xmlns:p14="http://schemas.microsoft.com/office/powerpoint/2010/main" val="206683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1816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WCF Test Client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907880"/>
            <a:ext cx="79248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32339"/>
            <a:ext cx="7924800" cy="3757212"/>
          </a:xfrm>
          <a:prstGeom prst="roundRect">
            <a:avLst>
              <a:gd name="adj" fmla="val 191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633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105400"/>
            <a:ext cx="8229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Consuming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26626" name="Picture 2" descr="WC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742951"/>
            <a:ext cx="4267200" cy="2609851"/>
          </a:xfrm>
          <a:prstGeom prst="roundRect">
            <a:avLst>
              <a:gd name="adj" fmla="val 3042"/>
            </a:avLst>
          </a:prstGeom>
          <a:noFill/>
          <a:ln>
            <a:noFill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31" y="2133600"/>
            <a:ext cx="3721374" cy="2362200"/>
          </a:xfrm>
          <a:prstGeom prst="roundRect">
            <a:avLst>
              <a:gd name="adj" fmla="val 3042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92016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WCF Services</a:t>
            </a:r>
            <a:endParaRPr lang="bg-BG" dirty="0"/>
          </a:p>
        </p:txBody>
      </p:sp>
      <p:sp>
        <p:nvSpPr>
          <p:cNvPr id="130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consume a WCF service we make use of the so called </a:t>
            </a:r>
            <a:r>
              <a:rPr lang="en-US" dirty="0">
                <a:solidFill>
                  <a:srgbClr val="FF0000"/>
                </a:solidFill>
              </a:rPr>
              <a:t>proxy 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Those look like normal classes in the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you call a method of the proxy it makes a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request to the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the service returns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result the proxy transforms it to a .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300484" name="Rectangle 4"/>
          <p:cNvSpPr>
            <a:spLocks noChangeArrowheads="1"/>
          </p:cNvSpPr>
          <p:nvPr/>
        </p:nvSpPr>
        <p:spPr bwMode="auto">
          <a:xfrm>
            <a:off x="617540" y="5573713"/>
            <a:ext cx="1419225" cy="569912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485" name="Line 5"/>
          <p:cNvSpPr>
            <a:spLocks noChangeShapeType="1"/>
          </p:cNvSpPr>
          <p:nvPr/>
        </p:nvSpPr>
        <p:spPr bwMode="auto">
          <a:xfrm>
            <a:off x="2147890" y="5803900"/>
            <a:ext cx="1436687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sm"/>
            <a:tailEnd type="triangl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bg-BG"/>
          </a:p>
        </p:txBody>
      </p:sp>
      <p:sp>
        <p:nvSpPr>
          <p:cNvPr id="1300486" name="Rectangle 6"/>
          <p:cNvSpPr>
            <a:spLocks noChangeArrowheads="1"/>
          </p:cNvSpPr>
          <p:nvPr/>
        </p:nvSpPr>
        <p:spPr bwMode="auto">
          <a:xfrm>
            <a:off x="3597275" y="5562602"/>
            <a:ext cx="1404938" cy="56991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487" name="Line 7"/>
          <p:cNvSpPr>
            <a:spLocks noChangeShapeType="1"/>
          </p:cNvSpPr>
          <p:nvPr/>
        </p:nvSpPr>
        <p:spPr bwMode="auto">
          <a:xfrm>
            <a:off x="5121277" y="5800725"/>
            <a:ext cx="1343025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sm"/>
            <a:tailEnd type="triangl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bg-BG"/>
          </a:p>
        </p:txBody>
      </p:sp>
      <p:sp>
        <p:nvSpPr>
          <p:cNvPr id="1300488" name="Rectangle 8"/>
          <p:cNvSpPr>
            <a:spLocks noChangeArrowheads="1"/>
          </p:cNvSpPr>
          <p:nvPr/>
        </p:nvSpPr>
        <p:spPr bwMode="auto">
          <a:xfrm>
            <a:off x="6475413" y="5572127"/>
            <a:ext cx="2024062" cy="56991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 Service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4330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0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484" grpId="0" animBg="1"/>
      <p:bldP spid="1300485" grpId="0" animBg="1"/>
      <p:bldP spid="1300486" grpId="0" animBg="1"/>
      <p:bldP spid="1300487" grpId="0" animBg="1"/>
      <p:bldP spid="13004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</a:t>
            </a:r>
            <a:endParaRPr lang="bg-BG" dirty="0"/>
          </a:p>
        </p:txBody>
      </p:sp>
      <p:sp>
        <p:nvSpPr>
          <p:cNvPr id="130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Proxy classes </a:t>
            </a:r>
            <a:r>
              <a:rPr lang="en-US" dirty="0"/>
              <a:t>can be generated using the </a:t>
            </a:r>
            <a:r>
              <a:rPr lang="bg-BG" dirty="0"/>
              <a:t>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svcutil.exe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tool</a:t>
            </a:r>
            <a:endParaRPr lang="bg-BG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simplest form (from the command line)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endParaRPr lang="bg-BG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service must be configured to allow getting its metadata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WS-Metadata-Exchange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Disco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result is the</a:t>
            </a:r>
            <a:r>
              <a:rPr lang="bg-BG" dirty="0"/>
              <a:t> </a:t>
            </a:r>
            <a:r>
              <a:rPr lang="bg-BG" dirty="0">
                <a:solidFill>
                  <a:srgbClr val="FF0000"/>
                </a:solidFill>
                <a:latin typeface="Consolas" pitchFamily="49" charset="0"/>
              </a:rPr>
              <a:t>AddService.cs</a:t>
            </a:r>
            <a:r>
              <a:rPr lang="en-US" dirty="0"/>
              <a:t> class and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output.config</a:t>
            </a:r>
            <a:r>
              <a:rPr lang="en-US" dirty="0"/>
              <a:t> file</a:t>
            </a:r>
            <a:endParaRPr lang="bg-BG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04580" name="Rectangle 4"/>
          <p:cNvSpPr>
            <a:spLocks noChangeArrowheads="1"/>
          </p:cNvSpPr>
          <p:nvPr/>
        </p:nvSpPr>
        <p:spPr bwMode="auto">
          <a:xfrm>
            <a:off x="569913" y="2895602"/>
            <a:ext cx="804068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svcutil http://localhost:8080/ServiceCalculator.svc</a:t>
            </a:r>
          </a:p>
        </p:txBody>
      </p:sp>
    </p:spTree>
    <p:extLst>
      <p:ext uri="{BB962C8B-B14F-4D97-AF65-F5344CB8AC3E}">
        <p14:creationId xmlns:p14="http://schemas.microsoft.com/office/powerpoint/2010/main" val="143668301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 (2)</a:t>
            </a:r>
            <a:endParaRPr lang="bg-BG" dirty="0"/>
          </a:p>
        </p:txBody>
      </p:sp>
      <p:sp>
        <p:nvSpPr>
          <p:cNvPr id="13086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09062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many options to this command 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set the names of the generated 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set the namespace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methods generation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bg-BG" dirty="0">
                <a:solidFill>
                  <a:srgbClr val="FF0000"/>
                </a:solidFill>
                <a:latin typeface="Consolas" pitchFamily="49" charset="0"/>
              </a:rPr>
              <a:t>AddService.cs</a:t>
            </a:r>
            <a:r>
              <a:rPr lang="en-US" dirty="0"/>
              <a:t> must be visible in our 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contents of the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output.config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 </a:t>
            </a:r>
            <a:r>
              <a:rPr lang="en-US" dirty="0"/>
              <a:t>must be merged with the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app.config</a:t>
            </a:r>
            <a:r>
              <a:rPr lang="en-US" dirty="0"/>
              <a:t> /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</a:rPr>
              <a:t>web.config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No automerging is supported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075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 in VS</a:t>
            </a:r>
            <a:endParaRPr lang="bg-BG" dirty="0"/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In Visual Studio you can also use the "Add Service Reference" option in a project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It's a </a:t>
            </a:r>
            <a:r>
              <a:rPr lang="bg-BG" dirty="0"/>
              <a:t>wrapper </a:t>
            </a:r>
            <a:r>
              <a:rPr lang="en-US" dirty="0"/>
              <a:t>around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svcutil.exe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set of XML config files is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295402"/>
            <a:ext cx="4038600" cy="3775335"/>
          </a:xfrm>
          <a:prstGeom prst="roundRect">
            <a:avLst>
              <a:gd name="adj" fmla="val 18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83625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Generating a Proxy Class in VS (2)</a:t>
            </a:r>
            <a:endParaRPr lang="bg-BG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adding a service reference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Entries are added to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web.config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app.config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respectively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Don't manipulate those entries manually unless you know what you're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098" name="Picture 2" descr="http://codescale.files.wordpress.com/2009/10/remote_service_proxy_pattern-thumb.jpg?w=380&amp;h=1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922" y="3886200"/>
            <a:ext cx="4878456" cy="2362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2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55280"/>
            <a:ext cx="7924800" cy="14478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Windows Communication Foundation (WCF)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42472"/>
            <a:ext cx="7924800" cy="569120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  <p:pic>
        <p:nvPicPr>
          <p:cNvPr id="10242" name="Picture 2" descr="http://www.codeproject.com/KB/WCF/WCFServiceSample/WC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9220" y="882805"/>
            <a:ext cx="4765560" cy="2914650"/>
          </a:xfrm>
          <a:prstGeom prst="roundRect">
            <a:avLst>
              <a:gd name="adj" fmla="val 708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13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Proxy Class</a:t>
            </a:r>
            <a:endParaRPr lang="bg-BG" dirty="0"/>
          </a:p>
        </p:txBody>
      </p:sp>
      <p:sp>
        <p:nvSpPr>
          <p:cNvPr id="130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proxy classes is identical to using normal classes but produces remote calls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You instantiate the proxy class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Then call its methods</a:t>
            </a:r>
            <a:endParaRPr lang="bg-BG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Call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Close()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method of the proxy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If the interface of the service changes you have to regenerate the proxy class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306628" name="Rectangle 4"/>
          <p:cNvSpPr>
            <a:spLocks noChangeArrowheads="1"/>
          </p:cNvSpPr>
          <p:nvPr/>
        </p:nvSpPr>
        <p:spPr bwMode="auto">
          <a:xfrm>
            <a:off x="990602" y="3505200"/>
            <a:ext cx="71627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AddServiceClient addSevice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AddServiceClient();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addService.Add(5, 6);</a:t>
            </a:r>
          </a:p>
        </p:txBody>
      </p:sp>
    </p:spTree>
    <p:extLst>
      <p:ext uri="{BB962C8B-B14F-4D97-AF65-F5344CB8AC3E}">
        <p14:creationId xmlns:p14="http://schemas.microsoft.com/office/powerpoint/2010/main" val="55362249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762000"/>
            <a:ext cx="5181600" cy="2514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Consuming a WCF Service in Visual Studio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152900" y="3545680"/>
            <a:ext cx="3581400" cy="569120"/>
          </a:xfrm>
        </p:spPr>
        <p:txBody>
          <a:bodyPr/>
          <a:lstStyle/>
          <a:p>
            <a:r>
              <a:rPr dirty="0"/>
              <a:t>Live Demo</a:t>
            </a:r>
            <a:endParaRPr lang="bg-BG" dirty="0"/>
          </a:p>
        </p:txBody>
      </p:sp>
      <p:pic>
        <p:nvPicPr>
          <p:cNvPr id="5122" name="Picture 2" descr="http://www.pioneerx-estates.co.uk/UserFiles/Image/demo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667"/>
          <a:stretch/>
        </p:blipFill>
        <p:spPr bwMode="auto">
          <a:xfrm>
            <a:off x="609600" y="2819400"/>
            <a:ext cx="4114800" cy="2362200"/>
          </a:xfrm>
          <a:prstGeom prst="roundRect">
            <a:avLst>
              <a:gd name="adj" fmla="val 1021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5105400"/>
            <a:ext cx="5410200" cy="1070752"/>
          </a:xfrm>
          <a:prstGeom prst="roundRect">
            <a:avLst>
              <a:gd name="adj" fmla="val 11923"/>
            </a:avLst>
          </a:prstGeom>
          <a:solidFill>
            <a:srgbClr val="FFFFFF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26" name="Picture 6" descr="http://weblogs.asp.net/blogs/jdanforth/WindowsLiveWriter/ReturningJsonfromRESTfulInterfacewithWCF_E348/WCF2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09" y="3505202"/>
            <a:ext cx="1590675" cy="1466851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6838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4953000"/>
            <a:ext cx="5638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Asynchronous Calls to a WCF Service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146" y="685800"/>
            <a:ext cx="3443654" cy="3581400"/>
          </a:xfrm>
          <a:prstGeom prst="roundRect">
            <a:avLst>
              <a:gd name="adj" fmla="val 38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2Left"/>
            <a:lightRig rig="threePt" dir="t"/>
          </a:scene3d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981200" cy="1981200"/>
          </a:xfrm>
          <a:prstGeom prst="roundRect">
            <a:avLst>
              <a:gd name="adj" fmla="val 45641"/>
            </a:avLst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21694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a WCF Service Asynchronously</a:t>
            </a:r>
            <a:endParaRPr lang="bg-BG" dirty="0"/>
          </a:p>
        </p:txBody>
      </p:sp>
      <p:sp>
        <p:nvSpPr>
          <p:cNvPr id="1312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Sometimes a service call takes too long and we don't need the result immediately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We can make asynchronous calls in two ways</a:t>
            </a:r>
          </a:p>
          <a:p>
            <a:pPr marL="465138" lvl="1" indent="-233363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By using a delegate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The delegate has this functionality built-in</a:t>
            </a:r>
          </a:p>
          <a:p>
            <a:pPr marL="465138" lvl="1" indent="-233363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By generating the proxy class with the "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svcutil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/async</a:t>
            </a:r>
            <a:r>
              <a:rPr lang="en-US" dirty="0"/>
              <a:t>" option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Creates asynchronous methods as well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When adding a service reference in </a:t>
            </a:r>
            <a:r>
              <a:rPr lang="en-US" dirty="0">
                <a:solidFill>
                  <a:srgbClr val="FF0000"/>
                </a:solidFill>
                <a:cs typeface="Consolas" pitchFamily="49" charset="0"/>
              </a:rPr>
              <a:t>Visual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cs typeface="Consolas" pitchFamily="49" charset="0"/>
              </a:rPr>
              <a:t>Studio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there is an option under </a:t>
            </a:r>
            <a:r>
              <a:rPr lang="en-US" dirty="0">
                <a:solidFill>
                  <a:srgbClr val="FF0000"/>
                </a:solidFill>
                <a:cs typeface="Consolas" pitchFamily="49" charset="0"/>
              </a:rPr>
              <a:t>Advanced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cs typeface="Consolas" pitchFamily="49" charset="0"/>
              </a:rPr>
              <a:t>Settings</a:t>
            </a:r>
            <a:endParaRPr lang="bg-BG" dirty="0">
              <a:solidFill>
                <a:srgbClr val="FF0000"/>
              </a:solidFill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072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a WCF Service Asynchronously (2)</a:t>
            </a:r>
            <a:endParaRPr lang="bg-BG" dirty="0"/>
          </a:p>
        </p:txBody>
      </p:sp>
      <p:sp>
        <p:nvSpPr>
          <p:cNvPr id="13148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the proxy class is generated to support asynchronous calls we get few new 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every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OperationContract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method we get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BeginXXX()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EndXXX()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make use of the callback method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auto">
          <a:xfrm>
            <a:off x="739775" y="4036358"/>
            <a:ext cx="7642226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static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AsyncCallback cb = new AsyncCallback(CallFinished);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service.BeginLongProcess(params, cb, service);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ct val="6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CallFinished(IAsyncResult asyncResult)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Console.WriteLine("Async call completed.");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538925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19201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Asynchronous WCF Calls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dirty="0"/>
              <a:t>Live Demo</a:t>
            </a:r>
            <a:endParaRPr lang="bg-BG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968994"/>
            <a:ext cx="5562600" cy="3226187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63391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RESTful WCF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r>
              <a:rPr lang="en-US" dirty="0"/>
              <a:t>Creating and Consuming RESTful WCF Services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00650" y="895349"/>
            <a:ext cx="3181350" cy="2565400"/>
            <a:chOff x="5200650" y="762000"/>
            <a:chExt cx="3181350" cy="2565400"/>
          </a:xfrm>
        </p:grpSpPr>
        <p:pic>
          <p:nvPicPr>
            <p:cNvPr id="10242" name="Picture 2" descr="http://img.viralpatel.net/2009/06/restful-web-services-rest.gif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252" b="-5440"/>
            <a:stretch/>
          </p:blipFill>
          <p:spPr bwMode="auto">
            <a:xfrm>
              <a:off x="5200650" y="762000"/>
              <a:ext cx="3181350" cy="2565400"/>
            </a:xfrm>
            <a:prstGeom prst="roundRect">
              <a:avLst>
                <a:gd name="adj" fmla="val 2311"/>
              </a:avLst>
            </a:prstGeom>
            <a:solidFill>
              <a:srgbClr val="FFFFFF"/>
            </a:solidFill>
          </p:spPr>
        </p:pic>
        <p:pic>
          <p:nvPicPr>
            <p:cNvPr id="10244" name="Picture 4" descr="http://t2.gstatic.com/images?q=tbn:ANd9GcRVeOpKAksjr11ssq0l_Ia7pAqO4exRiVxL0hpJ-1XIafdyikx9&amp;t=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850" y="774700"/>
              <a:ext cx="1271587" cy="789548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  <p:pic>
        <p:nvPicPr>
          <p:cNvPr id="10246" name="Picture 6" descr="http://www.wobblini.net/images/routes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1428749"/>
            <a:ext cx="4667250" cy="2686051"/>
          </a:xfrm>
          <a:prstGeom prst="roundRect">
            <a:avLst>
              <a:gd name="adj" fmla="val 342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637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WCF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.svc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file add the following: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special binding in </a:t>
            </a: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 URL mapping in the service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8776" y="1524000"/>
            <a:ext cx="8404224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ServiceHost Language="C#" Service="…" CodeBehind="…" Factory="System.ServiceModel.Activation.WebServiceHostFactory" %&gt;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800" y="2914471"/>
            <a:ext cx="80232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&lt;system.serviceModel&gt; &lt;standardEndpoints&gt; &lt;webHttpEndpoint&gt;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&lt;standardEndpoint defaultOutgoingResponseFormat="Json"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helpEnabled="true"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&lt;/webHttpEndpoint&gt; &lt;/standardEndpoints&gt; &lt;/system.serviceModel&gt;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8800" y="4581903"/>
            <a:ext cx="80232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[WebInvoke(Method = "GET",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UriTemplate = "Category/{categoryID}")]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Category FindCategoryByID(string categoryID);</a:t>
            </a:r>
          </a:p>
        </p:txBody>
      </p:sp>
    </p:spTree>
    <p:extLst>
      <p:ext uri="{BB962C8B-B14F-4D97-AF65-F5344CB8AC3E}">
        <p14:creationId xmlns:p14="http://schemas.microsoft.com/office/powerpoint/2010/main" val="1344116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RESTful WCF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46" name="Picture 6" descr="http://www.wobblini.net/images/rout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1066800"/>
            <a:ext cx="4667250" cy="2686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linux-support.com/cms/images/stories/illutrations/src-json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0820">
            <a:off x="5863906" y="1352472"/>
            <a:ext cx="2375955" cy="23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23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20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414579" y="4633747"/>
            <a:ext cx="8293486" cy="1625456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E29700"/>
              </a:gs>
              <a:gs pos="60000">
                <a:srgbClr val="B88800"/>
              </a:gs>
              <a:gs pos="100000">
                <a:srgbClr val="FAB900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Channel Model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504392" y="5161131"/>
            <a:ext cx="2525889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Formats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(RSS, JSON, XML,…)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147239" y="5161131"/>
            <a:ext cx="2755043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Transports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(HTTP, TCP, MSMQ, …)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60560" y="5161131"/>
            <a:ext cx="2551013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(SOAP, HTTP, Open Data Protocol, …)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414577" y="3117271"/>
            <a:ext cx="8293488" cy="1314706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15768D"/>
              </a:gs>
              <a:gs pos="60000">
                <a:srgbClr val="1D90AB"/>
              </a:gs>
              <a:gs pos="100000">
                <a:srgbClr val="44C1E8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Model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527785" y="3631882"/>
            <a:ext cx="259242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Contracts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3259050" y="3631882"/>
            <a:ext cx="257522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Contracts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5973114" y="3631882"/>
            <a:ext cx="2602258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 Behaviors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414578" y="1524000"/>
            <a:ext cx="8293488" cy="1391502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D11DD5"/>
              </a:gs>
              <a:gs pos="60000">
                <a:srgbClr val="E43097"/>
              </a:gs>
              <a:gs pos="100000">
                <a:srgbClr val="FC72B0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Model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525733" y="2115407"/>
            <a:ext cx="152503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Services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2135758" y="2115407"/>
            <a:ext cx="1551011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HTTP Services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771755" y="2115407"/>
            <a:ext cx="1576977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Services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5433718" y="2115407"/>
            <a:ext cx="1560453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RIA Services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7079156" y="2115407"/>
            <a:ext cx="1529760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Workflow Services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948018" y="336178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Communication Foundation (WCF)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2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 Structure: Contracts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4495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Service contract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Describes the service methods, parameters, and returned result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Data contract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Describe the data types used in the contract and their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800600" y="1219202"/>
            <a:ext cx="38100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[ServiceContract]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ISumator</a:t>
            </a:r>
            <a:endParaRPr lang="bg-BG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int b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800600" y="4038602"/>
            <a:ext cx="38100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  <a:endParaRPr lang="bg-BG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DataMember</a:t>
            </a: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{get; set;}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1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034" y="152400"/>
            <a:ext cx="8162365" cy="914400"/>
          </a:xfrm>
        </p:spPr>
        <p:txBody>
          <a:bodyPr>
            <a:normAutofit/>
          </a:bodyPr>
          <a:lstStyle/>
          <a:p>
            <a:r>
              <a:rPr lang="en-US" dirty="0"/>
              <a:t>WCF Structure: Bindings and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195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Transport – HTTP, TCP, MSMQ, 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Channel type – one-way, duplex, request-reply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Encoding – XML, JSON, binary, MTOM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WS-* protocols – WS-Security, WS-Addressing, </a:t>
            </a:r>
            <a:r>
              <a:rPr lang="en-US" noProof="1"/>
              <a:t>WS-ReliableMessaging</a:t>
            </a:r>
            <a:r>
              <a:rPr lang="en-US" dirty="0"/>
              <a:t>, WS-Transaction, …</a:t>
            </a:r>
          </a:p>
          <a:p>
            <a:pPr>
              <a:lnSpc>
                <a:spcPct val="90000"/>
              </a:lnSpc>
            </a:pPr>
            <a:r>
              <a:rPr lang="en-US" dirty="0"/>
              <a:t>Addressing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http://someURI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net.tcp://someOtherURI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net.msmq://stillAnotherURI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5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229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Creating a WCF Service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609600" y="2174080"/>
            <a:ext cx="7924800" cy="569120"/>
          </a:xfrm>
        </p:spPr>
        <p:txBody>
          <a:bodyPr/>
          <a:lstStyle/>
          <a:p>
            <a:r>
              <a:rPr dirty="0"/>
              <a:t>Step by Step</a:t>
            </a:r>
            <a:endParaRPr lang="bg-BG" dirty="0"/>
          </a:p>
        </p:txBody>
      </p:sp>
      <p:pic>
        <p:nvPicPr>
          <p:cNvPr id="73730" name="Picture 2" descr="http://netprogramminghelp.com/wp-content/uploads/2010/06/wcf_architec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41508">
            <a:off x="643978" y="2797739"/>
            <a:ext cx="3449416" cy="33896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nxtgenug.net/imagescontent/art32/WCF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2" y="3389574"/>
            <a:ext cx="4426683" cy="2362200"/>
          </a:xfrm>
          <a:prstGeom prst="roundRect">
            <a:avLst>
              <a:gd name="adj" fmla="val 36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7079075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0274" y="152400"/>
            <a:ext cx="8256494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WCF: Creating and Consuming Services</a:t>
            </a:r>
            <a:endParaRPr lang="bg-BG" dirty="0"/>
          </a:p>
        </p:txBody>
      </p:sp>
      <p:sp>
        <p:nvSpPr>
          <p:cNvPr id="12677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WCF is </a:t>
            </a:r>
            <a:r>
              <a:rPr lang="bg-BG" dirty="0"/>
              <a:t>а </a:t>
            </a:r>
            <a:r>
              <a:rPr lang="en-US" dirty="0"/>
              <a:t>powerful Microsoft technology stack for the SOA world</a:t>
            </a:r>
          </a:p>
          <a:p>
            <a:pPr>
              <a:lnSpc>
                <a:spcPct val="100000"/>
              </a:lnSpc>
            </a:pPr>
            <a:r>
              <a:rPr lang="en-US" dirty="0"/>
              <a:t>Three steps to use WCF: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a WCF Service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Service contract, data contract, implementation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Host the WCF Service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Several hosting options: IIS, standalone, 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Consume (use, invoke) the WCF service from a client application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21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a_FINC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Tema_FINCONS</Template>
  <TotalTime>17775</TotalTime>
  <Words>2844</Words>
  <Application>Microsoft Office PowerPoint</Application>
  <PresentationFormat>Presentazione su schermo (4:3)</PresentationFormat>
  <Paragraphs>455</Paragraphs>
  <Slides>49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Calibri</vt:lpstr>
      <vt:lpstr>Consolas</vt:lpstr>
      <vt:lpstr>Courier New</vt:lpstr>
      <vt:lpstr>Tema_FINCONS</vt:lpstr>
      <vt:lpstr>Personalizza struttura</vt:lpstr>
      <vt:lpstr>1_Personalizza struttura</vt:lpstr>
      <vt:lpstr>Presentazione standard di PowerPoint</vt:lpstr>
      <vt:lpstr>Windows Communication Foundation</vt:lpstr>
      <vt:lpstr>agenda</vt:lpstr>
      <vt:lpstr>Windows Communication Foundation (WCF)</vt:lpstr>
      <vt:lpstr>Windows Communication Foundation (WCF)</vt:lpstr>
      <vt:lpstr>WCF Structure: Contracts</vt:lpstr>
      <vt:lpstr>WCF Structure: Bindings and Addressing</vt:lpstr>
      <vt:lpstr>Creating a WCF Service</vt:lpstr>
      <vt:lpstr>Using WCF: Creating and Consuming Services</vt:lpstr>
      <vt:lpstr>Creating a WCF Service</vt:lpstr>
      <vt:lpstr>Creating a WCF Service</vt:lpstr>
      <vt:lpstr>Defining a Service Contract</vt:lpstr>
      <vt:lpstr>Defining a Service Contract (2)</vt:lpstr>
      <vt:lpstr>Defining a Service Contract – Example</vt:lpstr>
      <vt:lpstr>Creating a WCF Service</vt:lpstr>
      <vt:lpstr>Implementing a WCF Service</vt:lpstr>
      <vt:lpstr>Creating a WCF Service</vt:lpstr>
      <vt:lpstr>Configuring Endpoints</vt:lpstr>
      <vt:lpstr>Configuring Endpoints (2)</vt:lpstr>
      <vt:lpstr>Configuring Endpoints in Config Files</vt:lpstr>
      <vt:lpstr>Configuring Endpoints in Config Files – Example</vt:lpstr>
      <vt:lpstr>Configuring Services in Config Files</vt:lpstr>
      <vt:lpstr>Configuring Services in Config Files – Example</vt:lpstr>
      <vt:lpstr>Creating and Configuring a WCF Service</vt:lpstr>
      <vt:lpstr>Hosting a WCF Service</vt:lpstr>
      <vt:lpstr>Hosting WCF Service</vt:lpstr>
      <vt:lpstr>Hosting a WCF Service in IIS</vt:lpstr>
      <vt:lpstr>Hosting a WCF Service in IIS (2)</vt:lpstr>
      <vt:lpstr>Hosting WCF Services in IIS</vt:lpstr>
      <vt:lpstr>The ServiceHost Class</vt:lpstr>
      <vt:lpstr>Self-Hosting a WCF Service</vt:lpstr>
      <vt:lpstr>Using the WCF Test Client</vt:lpstr>
      <vt:lpstr>WCF Test Client</vt:lpstr>
      <vt:lpstr>Consuming a WCF Service</vt:lpstr>
      <vt:lpstr>Consuming WCF Services</vt:lpstr>
      <vt:lpstr>Generating a Proxy Class</vt:lpstr>
      <vt:lpstr>Generating a Proxy Class (2)</vt:lpstr>
      <vt:lpstr>Generating a Proxy Class in VS</vt:lpstr>
      <vt:lpstr>Generating a Proxy Class in VS (2)</vt:lpstr>
      <vt:lpstr>Using a Proxy Class</vt:lpstr>
      <vt:lpstr>Consuming a WCF Service in Visual Studio</vt:lpstr>
      <vt:lpstr>Asynchronous Calls to a WCF Service</vt:lpstr>
      <vt:lpstr>Calling a WCF Service Asynchronously</vt:lpstr>
      <vt:lpstr>Calling a WCF Service Asynchronously (2)</vt:lpstr>
      <vt:lpstr>Asynchronous WCF Calls</vt:lpstr>
      <vt:lpstr>RESTful WCF Services</vt:lpstr>
      <vt:lpstr>RESTful WCF Services</vt:lpstr>
      <vt:lpstr>RESTful WCF Services</vt:lpstr>
      <vt:lpstr>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&amp; Advanced SQL</dc:title>
  <cp:lastModifiedBy>Luca Quaranta</cp:lastModifiedBy>
  <cp:revision>279</cp:revision>
  <dcterms:created xsi:type="dcterms:W3CDTF">2012-05-19T16:24:23Z</dcterms:created>
  <dcterms:modified xsi:type="dcterms:W3CDTF">2016-10-05T20:15:53Z</dcterms:modified>
</cp:coreProperties>
</file>